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0" r:id="rId7"/>
    <p:sldId id="277" r:id="rId8"/>
    <p:sldId id="278" r:id="rId9"/>
    <p:sldId id="279" r:id="rId10"/>
    <p:sldId id="261" r:id="rId11"/>
    <p:sldId id="262" r:id="rId12"/>
    <p:sldId id="263" r:id="rId13"/>
    <p:sldId id="272" r:id="rId14"/>
    <p:sldId id="264" r:id="rId15"/>
    <p:sldId id="281" r:id="rId16"/>
    <p:sldId id="267" r:id="rId17"/>
    <p:sldId id="276" r:id="rId18"/>
    <p:sldId id="266" r:id="rId19"/>
    <p:sldId id="268" r:id="rId20"/>
    <p:sldId id="269" r:id="rId21"/>
    <p:sldId id="273" r:id="rId22"/>
    <p:sldId id="27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2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E160-6646-4282-A6FE-430A8C08B420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2123-846C-443A-90D1-F1ABA6381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2123-846C-443A-90D1-F1ABA6381C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8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b="1" dirty="0"/>
              <a:t>Приемы и формы работы по формированию орфографической зоркости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18648" cy="1752600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chemeClr val="tx1"/>
                </a:solidFill>
              </a:rPr>
              <a:t>Учитель русского языка и литературы ФМЛ им. </a:t>
            </a:r>
            <a:r>
              <a:rPr lang="ru-RU" sz="2200" i="1" dirty="0" err="1">
                <a:solidFill>
                  <a:schemeClr val="tx1"/>
                </a:solidFill>
              </a:rPr>
              <a:t>В.Г.Кадышевского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г.Дубна</a:t>
            </a:r>
            <a:endParaRPr lang="ru-RU" sz="2200" i="1" dirty="0">
              <a:solidFill>
                <a:schemeClr val="tx1"/>
              </a:solidFill>
            </a:endParaRPr>
          </a:p>
          <a:p>
            <a:r>
              <a:rPr lang="ru-RU" i="1" dirty="0" err="1">
                <a:solidFill>
                  <a:schemeClr val="tx1"/>
                </a:solidFill>
              </a:rPr>
              <a:t>Гребенцова</a:t>
            </a:r>
            <a:r>
              <a:rPr lang="ru-RU" i="1" dirty="0">
                <a:solidFill>
                  <a:schemeClr val="tx1"/>
                </a:solidFill>
              </a:rPr>
              <a:t> Татьяна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10343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Закрепление теории </a:t>
            </a:r>
            <a:br>
              <a:rPr lang="ru-RU" dirty="0"/>
            </a:br>
            <a:r>
              <a:rPr lang="ru-RU" dirty="0"/>
              <a:t>на уроке рефлексии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825620" cy="4369215"/>
          </a:xfrm>
        </p:spPr>
      </p:pic>
    </p:spTree>
    <p:extLst>
      <p:ext uri="{BB962C8B-B14F-4D97-AF65-F5344CB8AC3E}">
        <p14:creationId xmlns:p14="http://schemas.microsoft.com/office/powerpoint/2010/main" val="39640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23725" cy="5942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4" y="389223"/>
            <a:ext cx="8106072" cy="60795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5" t="-5750" r="5073" b="10847"/>
          <a:stretch/>
        </p:blipFill>
        <p:spPr>
          <a:xfrm rot="16200000">
            <a:off x="2231740" y="1021594"/>
            <a:ext cx="4248474" cy="50405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Листы оценивания сдаются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29587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текст, Шрифт, информация, мет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7D377F-B7DC-24E5-D75E-B6B8ED4D8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4983" r="4501" b="19090"/>
          <a:stretch/>
        </p:blipFill>
        <p:spPr>
          <a:xfrm>
            <a:off x="4139952" y="3162100"/>
            <a:ext cx="3960440" cy="641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38" y="702452"/>
            <a:ext cx="8229600" cy="508918"/>
          </a:xfrm>
        </p:spPr>
        <p:txBody>
          <a:bodyPr>
            <a:noAutofit/>
          </a:bodyPr>
          <a:lstStyle/>
          <a:p>
            <a:r>
              <a:rPr lang="ru-RU" sz="3600" dirty="0"/>
              <a:t>Орфографический анализ слова – базовый прием изучения русского языка</a:t>
            </a:r>
          </a:p>
        </p:txBody>
      </p:sp>
      <p:pic>
        <p:nvPicPr>
          <p:cNvPr id="5" name="Объект 4" descr="Изображение выглядит как текст, книга, бумага, меню&#10;&#10;Автоматически созданное описание">
            <a:extLst>
              <a:ext uri="{FF2B5EF4-FFF2-40B4-BE49-F238E27FC236}">
                <a16:creationId xmlns:a16="http://schemas.microsoft.com/office/drawing/2014/main" xmlns="" id="{B0FCAC31-38CB-AD34-E88F-D3B78FF09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17179" r="4468" b="35222"/>
          <a:stretch/>
        </p:blipFill>
        <p:spPr>
          <a:xfrm>
            <a:off x="683568" y="2132856"/>
            <a:ext cx="3168352" cy="2728520"/>
          </a:xfrm>
        </p:spPr>
      </p:pic>
      <p:pic>
        <p:nvPicPr>
          <p:cNvPr id="3" name="Объект 4" descr="Изображение выглядит как текст, Шрифт, бумага, информ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588FB513-641A-4994-1880-F199915CA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9929" r="5834" b="14611"/>
          <a:stretch/>
        </p:blipFill>
        <p:spPr>
          <a:xfrm>
            <a:off x="4177340" y="1619838"/>
            <a:ext cx="3979387" cy="1440159"/>
          </a:xfrm>
          <a:prstGeom prst="rect">
            <a:avLst/>
          </a:prstGeom>
        </p:spPr>
      </p:pic>
      <p:pic>
        <p:nvPicPr>
          <p:cNvPr id="6" name="Объект 12" descr="Изображение выглядит как текст, Шрифт, бумага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534A03D-B3C3-16A2-170F-AB9A84D89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6852" r="2751" b="5350"/>
          <a:stretch/>
        </p:blipFill>
        <p:spPr>
          <a:xfrm>
            <a:off x="4155726" y="3933056"/>
            <a:ext cx="3960440" cy="20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0" descr="Изображение выглядит как текст, рукописный текс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7716D67-C87C-F639-C15D-323662A7E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1769" r="4744" b="18227"/>
          <a:stretch/>
        </p:blipFill>
        <p:spPr>
          <a:xfrm>
            <a:off x="6413375" y="3089534"/>
            <a:ext cx="2232249" cy="3168352"/>
          </a:xfrm>
          <a:prstGeom prst="rect">
            <a:avLst/>
          </a:prstGeom>
        </p:spPr>
      </p:pic>
      <p:pic>
        <p:nvPicPr>
          <p:cNvPr id="3" name="Объект 4" descr="Изображение выглядит как текст, рукописный текст, письмо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4A6C630-E252-0D8D-8E61-C6FC6D3B6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4497" r="4745" b="32546"/>
          <a:stretch/>
        </p:blipFill>
        <p:spPr>
          <a:xfrm>
            <a:off x="3275856" y="1449097"/>
            <a:ext cx="3240360" cy="2651203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рукописный текст, документ, письм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E6112A8-2694-715B-81CF-D00401D85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6861" r="-2885" b="13406"/>
          <a:stretch/>
        </p:blipFill>
        <p:spPr>
          <a:xfrm>
            <a:off x="575555" y="2276872"/>
            <a:ext cx="3240360" cy="398101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ECBC1-3032-490A-62C3-67928FB1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600" dirty="0"/>
              <a:t>Так должна выглядеть</a:t>
            </a:r>
            <a:br>
              <a:rPr lang="ru-RU" sz="3600" dirty="0"/>
            </a:br>
            <a:r>
              <a:rPr lang="ru-RU" sz="3600" dirty="0"/>
              <a:t> домашняя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1886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/>
              <a:t>Взаимопроверка </a:t>
            </a:r>
            <a:br>
              <a:rPr lang="ru-RU" dirty="0"/>
            </a:br>
            <a:r>
              <a:rPr lang="ru-RU" dirty="0"/>
              <a:t>Критерии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Нет ошибок – «5»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1-2 ошибки – «4»</a:t>
            </a:r>
          </a:p>
          <a:p>
            <a:endParaRPr lang="ru-RU" dirty="0"/>
          </a:p>
          <a:p>
            <a:r>
              <a:rPr lang="ru-RU" dirty="0"/>
              <a:t>3-4 ошибки – «3»</a:t>
            </a:r>
          </a:p>
          <a:p>
            <a:endParaRPr lang="ru-RU" dirty="0"/>
          </a:p>
          <a:p>
            <a:r>
              <a:rPr lang="ru-RU" dirty="0"/>
              <a:t>5 и более ошибок – «2»</a:t>
            </a:r>
          </a:p>
        </p:txBody>
      </p:sp>
    </p:spTree>
    <p:extLst>
      <p:ext uri="{BB962C8B-B14F-4D97-AF65-F5344CB8AC3E}">
        <p14:creationId xmlns:p14="http://schemas.microsoft.com/office/powerpoint/2010/main" val="24743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Демоверсия ВПР 2025 для 6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Существу..т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стари(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Однажды (древне)греческий художник нарисовал на грубом холсте масля(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красками гроздь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сочн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вин..града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п..ставил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свою к..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с,сс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)у, чтобы краски побыстрее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Ярко светило со..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ветерок. Ягоды на рисунке искрились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..вались с..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Художник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ждался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прелес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..ной погодой и тишиной. Вдруг он услышал какой(то) 3 (не)обычный шум. Оказывается,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с,сс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)у стали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слетат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птицы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нарисованный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вин..град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настолько он был правдоподобным.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Эта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..ная л..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повествует о том, как в глубокой древности зародил..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иску(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с,сс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живописи.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Совреме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художники, наследуя лучшие стари(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всматривают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вслушивают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окружающий мир. И потом бережно переносят на холст красочные истории, на которых ост..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навливался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внимат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взгляд. </a:t>
            </a:r>
          </a:p>
          <a:p>
            <a:pPr marL="3657600" lvl="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(По Е. Каменевой) </a:t>
            </a:r>
          </a:p>
        </p:txBody>
      </p:sp>
    </p:spTree>
    <p:extLst>
      <p:ext uri="{BB962C8B-B14F-4D97-AF65-F5344CB8AC3E}">
        <p14:creationId xmlns:p14="http://schemas.microsoft.com/office/powerpoint/2010/main" val="18544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рукописный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5DA6AE4-9C10-41CC-614C-BDB5B49A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43588" r="8127" b="34339"/>
          <a:stretch/>
        </p:blipFill>
        <p:spPr>
          <a:xfrm>
            <a:off x="4076297" y="4293096"/>
            <a:ext cx="4608512" cy="2009927"/>
          </a:xfrm>
          <a:prstGeom prst="rect">
            <a:avLst/>
          </a:prstGeom>
        </p:spPr>
      </p:pic>
      <p:pic>
        <p:nvPicPr>
          <p:cNvPr id="8" name="Объект 6" descr="Изображение выглядит как текст, письмо, рукописный текст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0984111-A708-27B9-82CC-0FC63D57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9" t="37226" r="7574" b="42091"/>
          <a:stretch/>
        </p:blipFill>
        <p:spPr>
          <a:xfrm>
            <a:off x="3669627" y="1417638"/>
            <a:ext cx="5015182" cy="18627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7" r="1351" b="8784"/>
          <a:stretch/>
        </p:blipFill>
        <p:spPr>
          <a:xfrm>
            <a:off x="519057" y="2863450"/>
            <a:ext cx="4519279" cy="22905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 descr="Изображение выглядит как текст, рукописный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6DACE0B-966D-3006-304C-0DAC80954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37225" r="-913" b="39682"/>
          <a:stretch/>
        </p:blipFill>
        <p:spPr>
          <a:xfrm>
            <a:off x="519057" y="512168"/>
            <a:ext cx="4608512" cy="20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/>
              <a:t>Игра «Учитель» в группе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8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«Согласие между учителем и учеником,    лёгкость учения и возможность для ученика думать самому и составляют то, что зовётся умелым наставничеством...»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						(Конфуций)</a:t>
            </a:r>
          </a:p>
        </p:txBody>
      </p:sp>
    </p:spTree>
    <p:extLst>
      <p:ext uri="{BB962C8B-B14F-4D97-AF65-F5344CB8AC3E}">
        <p14:creationId xmlns:p14="http://schemas.microsoft.com/office/powerpoint/2010/main" val="2588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6" y="485673"/>
            <a:ext cx="7848872" cy="58866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3" y="552647"/>
            <a:ext cx="7670274" cy="5752706"/>
          </a:xfrm>
        </p:spPr>
      </p:pic>
    </p:spTree>
    <p:extLst>
      <p:ext uri="{BB962C8B-B14F-4D97-AF65-F5344CB8AC3E}">
        <p14:creationId xmlns:p14="http://schemas.microsoft.com/office/powerpoint/2010/main" val="16946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07701" cy="5780776"/>
          </a:xfrm>
        </p:spPr>
      </p:pic>
    </p:spTree>
    <p:extLst>
      <p:ext uri="{BB962C8B-B14F-4D97-AF65-F5344CB8AC3E}">
        <p14:creationId xmlns:p14="http://schemas.microsoft.com/office/powerpoint/2010/main" val="16934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пособия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10151" r="-3063" b="16859"/>
          <a:stretch/>
        </p:blipFill>
        <p:spPr>
          <a:xfrm>
            <a:off x="954859" y="1990640"/>
            <a:ext cx="2969069" cy="358663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6481" r="1027" b="14493"/>
          <a:stretch/>
        </p:blipFill>
        <p:spPr>
          <a:xfrm>
            <a:off x="4572000" y="1196752"/>
            <a:ext cx="3384376" cy="48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Наша задача – научить грамотно писать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Наш путь – от теории к практике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r>
              <a:rPr lang="ru-RU" dirty="0"/>
              <a:t>Требование времени - системно- </a:t>
            </a:r>
            <a:r>
              <a:rPr lang="ru-RU" dirty="0" err="1"/>
              <a:t>деятельностный</a:t>
            </a:r>
            <a:r>
              <a:rPr lang="ru-RU" dirty="0"/>
              <a:t> подход к обучению</a:t>
            </a:r>
          </a:p>
        </p:txBody>
      </p:sp>
    </p:spTree>
    <p:extLst>
      <p:ext uri="{BB962C8B-B14F-4D97-AF65-F5344CB8AC3E}">
        <p14:creationId xmlns:p14="http://schemas.microsoft.com/office/powerpoint/2010/main" val="31567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Внимательное чтение темы </a:t>
            </a:r>
            <a:br>
              <a:rPr lang="ru-RU" dirty="0"/>
            </a:br>
            <a:r>
              <a:rPr lang="ru-RU" dirty="0"/>
              <a:t>на уроке открытия нового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Например:</a:t>
            </a:r>
          </a:p>
          <a:p>
            <a:r>
              <a:rPr lang="ru-RU" dirty="0"/>
              <a:t>«Сложносочиненные и сложноподчиненные предложения»</a:t>
            </a:r>
          </a:p>
          <a:p>
            <a:r>
              <a:rPr lang="ru-RU" dirty="0"/>
              <a:t>«Возвратные глаголы»</a:t>
            </a:r>
          </a:p>
          <a:p>
            <a:r>
              <a:rPr lang="ru-RU" dirty="0"/>
              <a:t>«Сложные слова и составные формы» и т.п.</a:t>
            </a:r>
          </a:p>
        </p:txBody>
      </p:sp>
    </p:spTree>
    <p:extLst>
      <p:ext uri="{BB962C8B-B14F-4D97-AF65-F5344CB8AC3E}">
        <p14:creationId xmlns:p14="http://schemas.microsoft.com/office/powerpoint/2010/main" val="38812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Составление схемы или конспекта нового материала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168352" cy="2376264"/>
          </a:xfrm>
        </p:spPr>
      </p:pic>
      <p:pic>
        <p:nvPicPr>
          <p:cNvPr id="3" name="Объект 12" descr="Изображение выглядит как текст, обувь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C66F5D4A-8997-5464-0AA7-84FB03E82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4" y="1628800"/>
            <a:ext cx="3340466" cy="44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E7DA6-B525-FAD7-EBC0-EF67B3A2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текст, рукописный текст, чернил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703D24B-F696-8F24-4700-55F5E52B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1" t="30625" r="-2381" b="6905"/>
          <a:stretch/>
        </p:blipFill>
        <p:spPr>
          <a:xfrm>
            <a:off x="1331640" y="742139"/>
            <a:ext cx="3384928" cy="3590075"/>
          </a:xfrm>
        </p:spPr>
      </p:pic>
      <p:pic>
        <p:nvPicPr>
          <p:cNvPr id="3" name="Объект 4" descr="Изображение выглядит как текст, рукописный текст, письмо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0AA08D0-9F7E-D4AA-0869-393AB9B75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45180" r="10402" b="37319"/>
          <a:stretch/>
        </p:blipFill>
        <p:spPr>
          <a:xfrm>
            <a:off x="1979712" y="4775268"/>
            <a:ext cx="2232249" cy="792088"/>
          </a:xfrm>
          <a:prstGeom prst="rect">
            <a:avLst/>
          </a:prstGeom>
        </p:spPr>
      </p:pic>
      <p:pic>
        <p:nvPicPr>
          <p:cNvPr id="9" name="Объект 8" descr="Изображение выглядит как текст, рукописный текст, чернил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A8672A3-27A9-DB2B-B4A5-F28916760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40407" r="1915" b="21409"/>
          <a:stretch/>
        </p:blipFill>
        <p:spPr>
          <a:xfrm>
            <a:off x="5275753" y="4332214"/>
            <a:ext cx="2376265" cy="1728192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, рукописный текст, письмо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2A57010-5AE7-C237-5CD1-536F9DD0B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19778" r="1842" b="8345"/>
          <a:stretch/>
        </p:blipFill>
        <p:spPr>
          <a:xfrm>
            <a:off x="5220072" y="620688"/>
            <a:ext cx="24482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7427168" cy="1008111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А</a:t>
            </a:r>
            <a:endParaRPr lang="ru-RU" dirty="0"/>
          </a:p>
          <a:p>
            <a:r>
              <a:rPr lang="ru-RU" dirty="0"/>
              <a:t>абитуриент абонемент</a:t>
            </a:r>
          </a:p>
          <a:p>
            <a:r>
              <a:rPr lang="ru-RU" dirty="0"/>
              <a:t>абрикос, абрикосовый академия, академический аквамарин</a:t>
            </a:r>
          </a:p>
          <a:p>
            <a:r>
              <a:rPr lang="ru-RU" dirty="0"/>
              <a:t>акварель, акварельный</a:t>
            </a:r>
          </a:p>
          <a:p>
            <a:r>
              <a:rPr lang="ru-RU" dirty="0"/>
              <a:t>аккомпанемент, аккомпанировать, аккомпаниатор аннотация</a:t>
            </a:r>
          </a:p>
          <a:p>
            <a:r>
              <a:rPr lang="ru-RU" dirty="0"/>
              <a:t>антресоли</a:t>
            </a:r>
          </a:p>
          <a:p>
            <a:r>
              <a:rPr lang="ru-RU" dirty="0"/>
              <a:t>апелляция, апеллировать аплодировать, </a:t>
            </a:r>
            <a:r>
              <a:rPr lang="ru-RU" dirty="0" err="1"/>
              <a:t>аплодисментыИсклю</a:t>
            </a:r>
            <a:endParaRPr lang="ru-RU" dirty="0"/>
          </a:p>
          <a:p>
            <a:r>
              <a:rPr lang="ru-RU" dirty="0"/>
              <a:t>аппаратура</a:t>
            </a:r>
          </a:p>
          <a:p>
            <a:r>
              <a:rPr lang="ru-RU" dirty="0"/>
              <a:t>аппетит</a:t>
            </a:r>
          </a:p>
          <a:p>
            <a:r>
              <a:rPr lang="ru-RU" dirty="0"/>
              <a:t>аромат, ароматный архитектор, архитектура асфальт, асфальтировать атмосфера, атмосферный аттракцион </a:t>
            </a:r>
            <a:r>
              <a:rPr lang="ru-RU" dirty="0" err="1"/>
              <a:t>аукционбагаж</a:t>
            </a:r>
            <a:r>
              <a:rPr lang="ru-RU" dirty="0"/>
              <a:t>, багажный</a:t>
            </a:r>
          </a:p>
          <a:p>
            <a:r>
              <a:rPr lang="ru-RU" b="1" dirty="0"/>
              <a:t>Б</a:t>
            </a:r>
          </a:p>
          <a:p>
            <a:r>
              <a:rPr lang="ru-RU" dirty="0"/>
              <a:t>багровый, багроветь, багряный бадминтон</a:t>
            </a:r>
          </a:p>
          <a:p>
            <a:r>
              <a:rPr lang="ru-RU" dirty="0"/>
              <a:t>баланс, балансировать балкон, балконный барельеф</a:t>
            </a:r>
          </a:p>
          <a:p>
            <a:r>
              <a:rPr lang="ru-RU" dirty="0"/>
              <a:t>баскетбол, баскетбольный бассейн</a:t>
            </a:r>
          </a:p>
          <a:p>
            <a:r>
              <a:rPr lang="ru-RU" dirty="0"/>
              <a:t>берёза, берёзовый беречь бирюзовый</a:t>
            </a:r>
          </a:p>
          <a:p>
            <a:r>
              <a:rPr lang="ru-RU" dirty="0"/>
              <a:t>богатый, богатство богатырь</a:t>
            </a:r>
          </a:p>
          <a:p>
            <a:r>
              <a:rPr lang="ru-RU" dirty="0"/>
              <a:t>брошюра, брошюровать бюллетень</a:t>
            </a:r>
          </a:p>
          <a:p>
            <a:r>
              <a:rPr lang="ru-RU" b="1" dirty="0"/>
              <a:t>В</a:t>
            </a:r>
            <a:endParaRPr lang="ru-RU" dirty="0"/>
          </a:p>
          <a:p>
            <a:r>
              <a:rPr lang="ru-RU" dirty="0"/>
              <a:t>вакцина, вакцинация, вакцинировать вариант, вариативный</a:t>
            </a:r>
          </a:p>
          <a:p>
            <a:r>
              <a:rPr lang="ru-RU" dirty="0"/>
              <a:t>велосипед, велосипедный вентилятор, </a:t>
            </a:r>
            <a:r>
              <a:rPr lang="ru-RU" dirty="0" err="1"/>
              <a:t>вентиляторный</a:t>
            </a:r>
            <a:r>
              <a:rPr lang="ru-RU" dirty="0"/>
              <a:t> вермишель</a:t>
            </a:r>
          </a:p>
          <a:p>
            <a:r>
              <a:rPr lang="ru-RU" dirty="0"/>
              <a:t>вестибюль</a:t>
            </a:r>
          </a:p>
          <a:p>
            <a:r>
              <a:rPr lang="ru-RU" dirty="0"/>
              <a:t>ветеран, ветеранский винегрет виртуальный виртуоз, виртуозный витраж, витражный владелец, владеть</a:t>
            </a:r>
          </a:p>
          <a:p>
            <a:r>
              <a:rPr lang="ru-RU" dirty="0"/>
              <a:t>возражать, возражение вокзал, вокзальный волейбол, волейбольный воображать, воображение</a:t>
            </a:r>
          </a:p>
          <a:p>
            <a:r>
              <a:rPr lang="ru-RU" dirty="0"/>
              <a:t>воплотить, воплощать, воплощение</a:t>
            </a:r>
          </a:p>
          <a:p>
            <a:r>
              <a:rPr lang="ru-RU" b="1" dirty="0"/>
              <a:t>                                                                                                                    </a:t>
            </a:r>
            <a:r>
              <a:rPr lang="ru-RU" sz="7200" b="1" dirty="0"/>
              <a:t>Начало списка исключений к заданию №9 </a:t>
            </a:r>
          </a:p>
          <a:p>
            <a:r>
              <a:rPr lang="ru-RU" b="1" dirty="0"/>
              <a:t>К</a:t>
            </a:r>
            <a:endParaRPr lang="ru-RU" dirty="0"/>
          </a:p>
          <a:p>
            <a:r>
              <a:rPr lang="ru-RU" dirty="0"/>
              <a:t>кампания (мероприятие) каморка</a:t>
            </a:r>
          </a:p>
          <a:p>
            <a:r>
              <a:rPr lang="ru-RU" dirty="0"/>
              <a:t>каникулы канитель канонада</a:t>
            </a:r>
            <a:endParaRPr lang="ru-RU" sz="7200" dirty="0"/>
          </a:p>
          <a:p>
            <a:r>
              <a:rPr lang="ru-RU" dirty="0"/>
              <a:t>канцелярия, канцелярский капюшон</a:t>
            </a:r>
          </a:p>
          <a:p>
            <a:r>
              <a:rPr lang="ru-RU" dirty="0"/>
              <a:t>кардинальный</a:t>
            </a:r>
          </a:p>
          <a:p>
            <a:r>
              <a:rPr lang="ru-RU" dirty="0"/>
              <a:t>карикатура, карикатурный, карикатурист касатка (птица семейства ласточек) катакомба</a:t>
            </a:r>
          </a:p>
          <a:p>
            <a:r>
              <a:rPr lang="ru-RU" dirty="0"/>
              <a:t>катастрофа квалификация квитанция</a:t>
            </a:r>
          </a:p>
          <a:p>
            <a:r>
              <a:rPr lang="ru-RU" dirty="0"/>
              <a:t>кинематограф коварный, коварство</a:t>
            </a:r>
          </a:p>
          <a:p>
            <a:r>
              <a:rPr lang="ru-RU" dirty="0"/>
              <a:t>колдун, колдовать, колдовской колебание, колебаться коллектив, коллективный</a:t>
            </a:r>
          </a:p>
          <a:p>
            <a:r>
              <a:rPr lang="ru-RU" dirty="0"/>
              <a:t>коллекция, коллекционный, коллекционировать колоссальный</a:t>
            </a:r>
          </a:p>
          <a:p>
            <a:r>
              <a:rPr lang="ru-RU" dirty="0"/>
              <a:t>колыхать, колыхаться комбинация, комбинировать комедия, комедийный</a:t>
            </a:r>
          </a:p>
          <a:p>
            <a:r>
              <a:rPr lang="ru-RU" dirty="0"/>
              <a:t>компания (группа людей, фирма) компетентный, компетенция компонент</a:t>
            </a:r>
          </a:p>
          <a:p>
            <a:r>
              <a:rPr lang="ru-RU" dirty="0"/>
              <a:t>компьютер, компьютерный комфорт, комфортный конверт</a:t>
            </a:r>
          </a:p>
          <a:p>
            <a:r>
              <a:rPr lang="ru-RU" dirty="0"/>
              <a:t>конкурент, конкуренция континент</a:t>
            </a:r>
          </a:p>
          <a:p>
            <a:r>
              <a:rPr lang="ru-RU" dirty="0"/>
              <a:t>конференция</a:t>
            </a:r>
          </a:p>
          <a:p>
            <a:r>
              <a:rPr lang="ru-RU" dirty="0"/>
              <a:t>конфликт, конфликтовать конфорка</a:t>
            </a:r>
          </a:p>
          <a:p>
            <a:r>
              <a:rPr lang="ru-RU" dirty="0"/>
              <a:t>корифей коричневый корзина</a:t>
            </a:r>
          </a:p>
          <a:p>
            <a:r>
              <a:rPr lang="ru-RU" dirty="0"/>
              <a:t>король, королевство</a:t>
            </a:r>
          </a:p>
          <a:p>
            <a:r>
              <a:rPr lang="ru-RU" dirty="0" err="1"/>
              <a:t>косатка</a:t>
            </a:r>
            <a:r>
              <a:rPr lang="ru-RU" dirty="0"/>
              <a:t> (млекопитающее семейства дельфиновых) космос, космический</a:t>
            </a:r>
          </a:p>
          <a:p>
            <a:r>
              <a:rPr lang="ru-RU" dirty="0"/>
              <a:t>Кромешный</a:t>
            </a:r>
          </a:p>
          <a:p>
            <a:r>
              <a:rPr lang="ru-RU" b="1" dirty="0"/>
              <a:t>Л</a:t>
            </a:r>
            <a:endParaRPr lang="ru-RU" dirty="0"/>
          </a:p>
          <a:p>
            <a:r>
              <a:rPr lang="ru-RU" dirty="0"/>
              <a:t>лабиринт ладья</a:t>
            </a:r>
          </a:p>
          <a:p>
            <a:r>
              <a:rPr lang="ru-RU" dirty="0"/>
              <a:t>легенда, легендарный лелеять</a:t>
            </a:r>
          </a:p>
          <a:p>
            <a:r>
              <a:rPr lang="ru-RU" dirty="0"/>
              <a:t>либерал, либеральный лингвистика, лингвистический</a:t>
            </a:r>
          </a:p>
          <a:p>
            <a:r>
              <a:rPr lang="ru-RU" b="1" dirty="0"/>
              <a:t>М</a:t>
            </a:r>
            <a:endParaRPr lang="ru-RU" dirty="0"/>
          </a:p>
          <a:p>
            <a:r>
              <a:rPr lang="ru-RU" dirty="0"/>
              <a:t>мажор, мажорный</a:t>
            </a:r>
          </a:p>
          <a:p>
            <a:r>
              <a:rPr lang="ru-RU" dirty="0"/>
              <a:t>материал, материальный, материализм, материализовать мгновение, мгновенный</a:t>
            </a:r>
          </a:p>
          <a:p>
            <a:r>
              <a:rPr lang="ru-RU" dirty="0"/>
              <a:t>менталитет, ментальный меридиан</a:t>
            </a:r>
          </a:p>
          <a:p>
            <a:r>
              <a:rPr lang="ru-RU" dirty="0"/>
              <a:t>мероприятие</a:t>
            </a:r>
          </a:p>
          <a:p>
            <a:r>
              <a:rPr lang="ru-RU" dirty="0"/>
              <a:t>метафора, метафорический</a:t>
            </a:r>
          </a:p>
          <a:p>
            <a:r>
              <a:rPr lang="ru-RU" dirty="0"/>
              <a:t>презентация</a:t>
            </a:r>
          </a:p>
          <a:p>
            <a:r>
              <a:rPr lang="ru-RU" dirty="0"/>
              <a:t>президент, президентский президиум</a:t>
            </a:r>
          </a:p>
          <a:p>
            <a:r>
              <a:rPr lang="ru-RU" dirty="0"/>
              <a:t>преобразить, преображение</a:t>
            </a:r>
          </a:p>
          <a:p>
            <a:r>
              <a:rPr lang="ru-RU" dirty="0"/>
              <a:t>преобразовать, преобразование, преобразователь преодолеть, преодоление</a:t>
            </a:r>
          </a:p>
          <a:p>
            <a:r>
              <a:rPr lang="ru-RU" dirty="0"/>
              <a:t>прецедент</a:t>
            </a:r>
          </a:p>
          <a:p>
            <a:r>
              <a:rPr lang="ru-RU" dirty="0"/>
              <a:t>привилегия, привилегированный примитивный</a:t>
            </a:r>
          </a:p>
          <a:p>
            <a:r>
              <a:rPr lang="ru-RU" dirty="0"/>
              <a:t>приоритет, приоритетный провинция, провинциальный провоцировать проницательный</a:t>
            </a:r>
          </a:p>
          <a:p>
            <a:r>
              <a:rPr lang="ru-RU" b="1" dirty="0"/>
              <a:t>Р </a:t>
            </a:r>
            <a:r>
              <a:rPr lang="ru-RU" dirty="0"/>
              <a:t>радиатор</a:t>
            </a:r>
          </a:p>
          <a:p>
            <a:r>
              <a:rPr lang="ru-RU" dirty="0"/>
              <a:t>рациональный, рационализировать реалист, реалистичный, реализм режиссёр, режиссёрский</a:t>
            </a:r>
          </a:p>
          <a:p>
            <a:r>
              <a:rPr lang="ru-RU" dirty="0"/>
              <a:t>резидент резиденция</a:t>
            </a:r>
          </a:p>
          <a:p>
            <a:r>
              <a:rPr lang="ru-RU" dirty="0"/>
              <a:t>ремесло, ремесленный реставрация, реставрационный реферат, реферировать</a:t>
            </a:r>
          </a:p>
          <a:p>
            <a:r>
              <a:rPr lang="ru-RU" dirty="0"/>
              <a:t>реформа, реформатор, реформировать рецензия, рецензент, рецензировать риторика, риторический</a:t>
            </a:r>
          </a:p>
          <a:p>
            <a:r>
              <a:rPr lang="ru-RU" dirty="0"/>
              <a:t>ровесники</a:t>
            </a:r>
          </a:p>
          <a:p>
            <a:r>
              <a:rPr lang="ru-RU" dirty="0"/>
              <a:t>романтичный, романтический, романтизм</a:t>
            </a:r>
          </a:p>
          <a:p>
            <a:r>
              <a:rPr lang="ru-RU" b="1" dirty="0"/>
              <a:t>С </a:t>
            </a:r>
            <a:r>
              <a:rPr lang="ru-RU" dirty="0"/>
              <a:t>салют, салютовать</a:t>
            </a:r>
          </a:p>
          <a:p>
            <a:r>
              <a:rPr lang="ru-RU" dirty="0"/>
              <a:t>сезон, сезонный симпатия, симпатичный симптом</a:t>
            </a:r>
          </a:p>
          <a:p>
            <a:r>
              <a:rPr lang="ru-RU" dirty="0"/>
              <a:t>симфония, симфонический синхронный</a:t>
            </a:r>
          </a:p>
          <a:p>
            <a:r>
              <a:rPr lang="ru-RU" dirty="0"/>
              <a:t>сирень, сиреневый</a:t>
            </a:r>
          </a:p>
          <a:p>
            <a:r>
              <a:rPr lang="ru-RU" dirty="0"/>
              <a:t>система, систематичный, систематизировать смятение</a:t>
            </a:r>
          </a:p>
          <a:p>
            <a:r>
              <a:rPr lang="ru-RU" dirty="0"/>
              <a:t>снарядить, снаряжение сокровенный</a:t>
            </a:r>
          </a:p>
          <a:p>
            <a:r>
              <a:rPr lang="ru-RU" dirty="0"/>
              <a:t>сонет</a:t>
            </a:r>
          </a:p>
          <a:p>
            <a:r>
              <a:rPr lang="ru-RU" dirty="0"/>
              <a:t>сострадать, сострадание состязаться, состязание социальный спартакиада</a:t>
            </a:r>
          </a:p>
          <a:p>
            <a:r>
              <a:rPr lang="ru-RU" dirty="0"/>
              <a:t>спокойный стадион стипендия</a:t>
            </a:r>
          </a:p>
          <a:p>
            <a:r>
              <a:rPr lang="ru-RU" dirty="0"/>
              <a:t>страховать, страховка стремиться, стремление суверенитет, суверенный сувенир</a:t>
            </a:r>
          </a:p>
          <a:p>
            <a:r>
              <a:rPr lang="ru-RU" dirty="0"/>
              <a:t>сумерки, сумеречный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 для письма по памяти</a:t>
            </a:r>
          </a:p>
        </p:txBody>
      </p:sp>
      <p:pic>
        <p:nvPicPr>
          <p:cNvPr id="7" name="Объект 6" descr="Изображение выглядит как текст, меню, письмо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48BC7B3-E28B-3C7B-954D-6CCE1F0D7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26088" r="1893" b="46865"/>
          <a:stretch/>
        </p:blipFill>
        <p:spPr>
          <a:xfrm>
            <a:off x="2123728" y="1417638"/>
            <a:ext cx="4680519" cy="2340260"/>
          </a:xfrm>
        </p:spPr>
      </p:pic>
      <p:pic>
        <p:nvPicPr>
          <p:cNvPr id="3" name="Объект 4" descr="Изображение выглядит как текст, Шрифт, снимок экран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BA5F980-B9C3-046B-4D78-FE457E5F4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3153" r="3209" b="8598"/>
          <a:stretch/>
        </p:blipFill>
        <p:spPr>
          <a:xfrm>
            <a:off x="5103373" y="4078524"/>
            <a:ext cx="2880320" cy="1812336"/>
          </a:xfrm>
          <a:prstGeom prst="rect">
            <a:avLst/>
          </a:prstGeom>
        </p:spPr>
      </p:pic>
      <p:pic>
        <p:nvPicPr>
          <p:cNvPr id="4" name="Объект 12" descr="Изображение выглядит как текст, бумаг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B872DA7-E7DE-27CF-07DB-187848698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49512" r="11534" b="24740"/>
          <a:stretch/>
        </p:blipFill>
        <p:spPr>
          <a:xfrm>
            <a:off x="1160307" y="4031887"/>
            <a:ext cx="3032385" cy="17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4348"/>
          <a:stretch/>
        </p:blipFill>
        <p:spPr>
          <a:xfrm>
            <a:off x="611560" y="1340768"/>
            <a:ext cx="4984032" cy="27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Самодиктант</a:t>
            </a:r>
            <a:endParaRPr lang="ru-RU" dirty="0"/>
          </a:p>
        </p:txBody>
      </p:sp>
      <p:pic>
        <p:nvPicPr>
          <p:cNvPr id="3" name="Объект 4" descr="Изображение выглядит как текст, письмо, бумага, Печа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927112F2-808A-FC88-DCEB-E15537FA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30861" r="7553" b="43885"/>
          <a:stretch/>
        </p:blipFill>
        <p:spPr>
          <a:xfrm>
            <a:off x="3563888" y="3717032"/>
            <a:ext cx="4781277" cy="23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264</Words>
  <Application>Microsoft Office PowerPoint</Application>
  <PresentationFormat>Экран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Приемы и формы работы по формированию орфографической зоркости</vt:lpstr>
      <vt:lpstr>Презентация PowerPoint</vt:lpstr>
      <vt:lpstr>Главные направления</vt:lpstr>
      <vt:lpstr>Внимательное чтение темы  на уроке открытия нового</vt:lpstr>
      <vt:lpstr>Составление схемы или конспекта нового материала</vt:lpstr>
      <vt:lpstr>Презентация PowerPoint</vt:lpstr>
      <vt:lpstr>Презентация PowerPoint</vt:lpstr>
      <vt:lpstr>Текст для письма по памяти</vt:lpstr>
      <vt:lpstr>Самодиктант</vt:lpstr>
      <vt:lpstr>Закрепление теории  на уроке рефлексии</vt:lpstr>
      <vt:lpstr>Презентация PowerPoint</vt:lpstr>
      <vt:lpstr>Презентация PowerPoint</vt:lpstr>
      <vt:lpstr>Листы оценивания сдаются учителю</vt:lpstr>
      <vt:lpstr>Орфографический анализ слова – базовый прием изучения русского языка</vt:lpstr>
      <vt:lpstr>Так должна выглядеть  домашняя работа</vt:lpstr>
      <vt:lpstr>Взаимопроверка  Критерии оценивания</vt:lpstr>
      <vt:lpstr>Демоверсия ВПР 2025 для 6 класса</vt:lpstr>
      <vt:lpstr>Презентация PowerPoint</vt:lpstr>
      <vt:lpstr>Игра «Учитель» в группе</vt:lpstr>
      <vt:lpstr>Презентация PowerPoint</vt:lpstr>
      <vt:lpstr>Презентация PowerPoint</vt:lpstr>
      <vt:lpstr>Презентация PowerPoint</vt:lpstr>
      <vt:lpstr>Методические пособия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формы формирования орфографической грамотности</dc:title>
  <dc:creator>greb tattt</dc:creator>
  <cp:lastModifiedBy>Ок</cp:lastModifiedBy>
  <cp:revision>13</cp:revision>
  <dcterms:created xsi:type="dcterms:W3CDTF">2025-04-06T12:40:26Z</dcterms:created>
  <dcterms:modified xsi:type="dcterms:W3CDTF">2025-04-09T11:40:21Z</dcterms:modified>
</cp:coreProperties>
</file>